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16" y="66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2" name="Google Shape;352;p3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7" name="Google Shape;17;p2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/36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/36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3-%EB%AC%B8%EC%84%9C-%EA%B0%9D%EC%B2%B4-%EC%83%9D%EC%84%B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3-%EB%AC%B8%EC%84%9C-%EA%B0%9D%EC%B2%B4-%EC%83%9D%EC%84%B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3-%EB%AC%B8%EC%84%9C-%EA%B0%9D%EC%B2%B4-%EC%83%9D%EC%84%B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4-%EB%AC%B4%ED%95%9C-%EC%8A%A4%ED%81%AC%EB%A1%A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4-%EB%AC%B4%ED%95%9C-%EC%8A%A4%ED%81%AC%EB%A1%A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5-lightbox-%ED%94%8C%EB%9F%AC%EA%B7%B8%EC%9D%B8-%EC%82%AC%EC%9A%A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5-lightbox-%ED%94%8C%EB%9F%AC%EA%B7%B8%EC%9D%B8-%EC%82%AC%EC%9A%A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5-lightbox-%ED%94%8C%EB%9F%AC%EA%B7%B8%EC%9D%B8-%EC%82%AC%EC%9A%A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sonry.desandro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hyperlink" Target="https://rintiantta.github.io/academy-html/guide/chapter12.html#%EC%9D%91%EC%9A%A9-%EC%98%88%EC%A0%9C-12-6-masonry-%ED%94%8C%EB%9F%AC%EA%B7%B8%EC%9D%B8-%EC%82%AC%EC%9A%A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6-masonry-%ED%94%8C%EB%9F%AC%EA%B7%B8%EC%9D%B8-%EC%82%AC%EC%9A%A9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4" Type="http://schemas.openxmlformats.org/officeDocument/2006/relationships/hyperlink" Target="https://rintiantta.github.io/academy-html/guide/chapter12.html#%EC%9D%91%EC%9A%A9-%EC%98%88%EC%A0%9C-12-1-%EC%9E%85%EB%A0%A5-%EC%96%91%EC%8B%9D-%ED%8F%AC%EC%BB%A4%EC%8A%A4-%EC%9E%90%EB%8F%99-%EC%84%A4%EC%A0%9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1-%EB%AC%B8%EC%84%9C-%EA%B0%9D%EC%B2%B4-%EC%84%A0%ED%83%9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2.html#%EC%9D%91%EC%9A%A9-%EC%98%88%EC%A0%9C-12-2-%ED%94%84%EB%A0%88%EC%9E%84-%EC%95%A0%EB%8B%88%EB%A9%94%EC%9D%B4%EC%85%98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12-3] 문서 객체 생성(1)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문서 객체 생성하기</a:t>
            </a:r>
            <a:endParaRPr b="1"/>
          </a:p>
        </p:txBody>
      </p:sp>
      <p:sp>
        <p:nvSpPr>
          <p:cNvPr id="141" name="Google Shape;141;p1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17" descr="C:\Users\acauser2\Desktop\강의교안 작업\fig_4455\ch12_샘플\코드 12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660" y="1717700"/>
            <a:ext cx="6276152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12-3] 문서 객체 생성(2)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appendTo( ) 메서드를 사용한 문서 객체 추가하기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0" name="Google Shape;150;p18"/>
          <p:cNvGrpSpPr/>
          <p:nvPr/>
        </p:nvGrpSpPr>
        <p:grpSpPr>
          <a:xfrm>
            <a:off x="683568" y="1700808"/>
            <a:ext cx="5802904" cy="4968552"/>
            <a:chOff x="683568" y="1700808"/>
            <a:chExt cx="6220798" cy="5326360"/>
          </a:xfrm>
        </p:grpSpPr>
        <p:pic>
          <p:nvPicPr>
            <p:cNvPr id="151" name="Google Shape;151;p18" descr="C:\Users\acauser2\Desktop\강의교안 작업\fig_4455\ch12_샘플\코드 12-5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3568" y="1700808"/>
              <a:ext cx="6220798" cy="1590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 descr="C:\Users\acauser2\Desktop\강의교안 작업\fig_4455\ch12_샘플\코드 12-5(b).jpg"/>
            <p:cNvPicPr preferRelativeResize="0"/>
            <p:nvPr/>
          </p:nvPicPr>
          <p:blipFill rotWithShape="1">
            <a:blip r:embed="rId5">
              <a:alphaModFix/>
            </a:blip>
            <a:srcRect t="3741" b="3763"/>
            <a:stretch/>
          </p:blipFill>
          <p:spPr>
            <a:xfrm>
              <a:off x="683568" y="3140968"/>
              <a:ext cx="6220798" cy="3886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2040" y="4653136"/>
            <a:ext cx="3600400" cy="201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12-3] 문서 객체 생성(3)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append( ) 메서드를 사용한 문서 객체 추가하기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" name="Google Shape;161;p19" descr="C:\Users\acauser2\Desktop\강의교안 작업\fig_4455\ch12_샘플\코드 12-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00808"/>
            <a:ext cx="6336704" cy="428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무한 스크롤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스크롤을 맨 아래쪽까지 내려도 무한스크롤을 활용해 정보를 계속 제공</a:t>
            </a:r>
            <a:endParaRPr/>
          </a:p>
        </p:txBody>
      </p:sp>
      <p:pic>
        <p:nvPicPr>
          <p:cNvPr id="168" name="Google Shape;168;p20" descr="C:\Users\acauser2\Desktop\강의교안 작업\fig_4455\ch12_샘플\그림 12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427" y="2132856"/>
            <a:ext cx="7115146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무한 스크롤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무한 스크롤 생성 개요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1. 스크롤 이벤트가 발생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2. 전체 문서의 높이가 스크롤 높이와 </a:t>
            </a:r>
            <a:br>
              <a:rPr lang="ko-KR"/>
            </a:br>
            <a:r>
              <a:rPr lang="ko-KR"/>
              <a:t>웹 브라우저 창의 높이를 더한 값과 같은지 조건 확인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3. 이 조건을 충족할 때만 데이터를 추가</a:t>
            </a:r>
            <a:endParaRPr/>
          </a:p>
        </p:txBody>
      </p:sp>
      <p:pic>
        <p:nvPicPr>
          <p:cNvPr id="175" name="Google Shape;175;p21" descr="C:\Users\acauser2\Desktop\강의교안 작업\fig_4455\ch12_샘플\그림 12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924944"/>
            <a:ext cx="5688632" cy="38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12-4] 무한스크롤(1)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22" descr="C:\Users\acauser2\Desktop\강의교안 작업\fig_4455\ch12_샘플\코드 12-7(a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412776"/>
            <a:ext cx="6065676" cy="417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12-4] 무한스크롤(2)</a:t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p23" descr="C:\Users\acauser2\Desktop\강의교안 작업\fig_4455\ch12_샘플\코드 12-7(b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700808"/>
            <a:ext cx="6404922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별도의 자바스크립트 파일로 jQuery에 기능을 추가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라이트박스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배경은 어둡게 하고 정보가 있는 사각형을 밝게 하는 플러그인</a:t>
            </a:r>
            <a:endParaRPr/>
          </a:p>
        </p:txBody>
      </p:sp>
      <p:pic>
        <p:nvPicPr>
          <p:cNvPr id="198" name="Google Shape;198;p24" descr="C:\Users\acauser2\Desktop\강의교안 작업\fig_4455\ch12_샘플\그림 12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2348880"/>
            <a:ext cx="5697041" cy="360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jQuery LightBox 플러그인을 사용</a:t>
            </a:r>
            <a:endParaRPr/>
          </a:p>
        </p:txBody>
      </p:sp>
      <p:pic>
        <p:nvPicPr>
          <p:cNvPr id="205" name="Google Shape;205;p25" descr="C:\Users\acauser2\Desktop\강의교안 작업\fig_4455\ch12_샘플\그림 12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0598" y="2204864"/>
            <a:ext cx="6182805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12-5] LightBox 플러그인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jQuery LightBox 플러그인 웹 사이트에서 플러그인 압축 파일을 다운로드</a:t>
            </a:r>
            <a:endParaRPr b="1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CSS 폴더 내부의 요소들을 가져와 폴더 구성 </a:t>
            </a:r>
            <a:endParaRPr b="1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CSS 파일과 images 폴더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js 폴더 내부의 스크립트 파일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photos 폴더 내부의 이미지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592" y="2996952"/>
            <a:ext cx="3681120" cy="8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584" y="4437112"/>
            <a:ext cx="4248472" cy="2163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6"/>
          <p:cNvCxnSpPr/>
          <p:nvPr/>
        </p:nvCxnSpPr>
        <p:spPr>
          <a:xfrm>
            <a:off x="2555776" y="4005064"/>
            <a:ext cx="0" cy="36004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3600"/>
              <a:buFont typeface="Arial"/>
              <a:buNone/>
            </a:pPr>
            <a:r>
              <a:rPr lang="ko-KR" sz="3600" b="1"/>
              <a:t>12장 자바스크립트와</a:t>
            </a:r>
            <a:br>
              <a:rPr lang="ko-KR" sz="3600" b="1"/>
            </a:br>
            <a:r>
              <a:rPr lang="ko-KR" sz="3600" b="1"/>
              <a:t> jQuery 라이브러리 응용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12-5] LightBox 플러그인 사용(1)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&lt;head&gt;태그 구성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p27" descr="C:\Users\acauser2\Desktop\강의교안 작업\fig_4455\ch12_샘플\코드 12-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72816"/>
            <a:ext cx="6123573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12-5] LightBox 플러그인 사용(2)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4. &lt;body&gt;태그 구성, &lt;script&gt; 태그 작성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8" descr="C:\Users\acauser2\Desktop\강의교안 작업\fig_4455\ch12_샘플\코드 12-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59" y="1700808"/>
            <a:ext cx="6032037" cy="46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2080" y="4221088"/>
            <a:ext cx="3711080" cy="216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Masonry 플러그인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타일형 웹 페이지 만들 때 사용 </a:t>
            </a:r>
            <a:endParaRPr/>
          </a:p>
        </p:txBody>
      </p:sp>
      <p:pic>
        <p:nvPicPr>
          <p:cNvPr id="239" name="Google Shape;239;p29" descr="C:\Users\acauser2\Desktop\강의교안 작업\fig_4455\ch12_샘플\그림 12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475" y="2243286"/>
            <a:ext cx="687705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12-6] Masonry 플러그인 사용(1)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Masonry 플러그인 웹 사이트(</a:t>
            </a:r>
            <a:r>
              <a:rPr lang="ko-KR" b="1" u="sng">
                <a:solidFill>
                  <a:schemeClr val="hlink"/>
                </a:solidFill>
                <a:hlinkClick r:id="rId3"/>
              </a:rPr>
              <a:t>https://masonry.desandro.com/</a:t>
            </a:r>
            <a:r>
              <a:rPr lang="ko-KR" b="1"/>
              <a:t>)에서 </a:t>
            </a:r>
            <a:br>
              <a:rPr lang="ko-KR" b="1"/>
            </a:br>
            <a:r>
              <a:rPr lang="ko-KR" b="1"/>
              <a:t>플러그인 다운로드</a:t>
            </a:r>
            <a:endParaRPr b="1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HTML 페이지와 같은 폴더에 넣어 폴더를 구성</a:t>
            </a:r>
            <a:endParaRPr b="1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책에서는 Masonry플러그인의 CDN 사용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30" descr="C:\Users\acauser2\Desktop\강의교안 작업\fig_4455\ch12_샘플\코드 12-10(a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543" y="2780928"/>
            <a:ext cx="6823727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12-6] Masonry 플러그인 사용(2)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5" name="Google Shape;255;p31" descr="C:\Users\acauser2\Desktop\강의교안 작업\fig_4455\ch12_샘플\코드 12-10(b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484783"/>
            <a:ext cx="5904656" cy="522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7944" y="4149080"/>
            <a:ext cx="4425218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갤러리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왼쪽과 오른쪽에 있는 버튼을 이용해서 콘텐츠를 왼쪽과 오른쪽으로 이동할 수 있는 요소</a:t>
            </a:r>
            <a:endParaRPr/>
          </a:p>
        </p:txBody>
      </p:sp>
      <p:pic>
        <p:nvPicPr>
          <p:cNvPr id="263" name="Google Shape;263;p32" descr="C:\Users\acauser2\Desktop\강의교안 작업\fig_4455\ch12_샘플\그림 12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916" y="2204864"/>
            <a:ext cx="6084168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HTML 페이지 만들기</a:t>
            </a:r>
            <a:endParaRPr b="1"/>
          </a:p>
        </p:txBody>
      </p:sp>
      <p:sp>
        <p:nvSpPr>
          <p:cNvPr id="270" name="Google Shape;270;p3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33" descr="C:\Users\acauser2\Desktop\강의교안 작업\fig_4455\ch12_샘플\코드 12-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576" y="1628800"/>
            <a:ext cx="6027275" cy="508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구현(2)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body 태그 구성하기</a:t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34" descr="C:\Users\acauser2\Desktop\강의교안 작업\fig_4455\ch12_샘플\코드 12-1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628801"/>
            <a:ext cx="6202975" cy="482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구현(3)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갤러리 구분 색상 적용하기</a:t>
            </a:r>
            <a:endParaRPr b="1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div.item 태그 구분하기 위함</a:t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35" descr="C:\Users\acauser2\Desktop\강의교안 작업\fig_4455\ch12_샘플\코드 12-1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2204864"/>
            <a:ext cx="6264696" cy="162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구현(4)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4. 갤러리 스타일 적용하기</a:t>
            </a:r>
            <a:endParaRPr b="1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첫 번째 ready 이벤트에 스타일 적용 코드 작성</a:t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p36" descr="C:\Users\acauser2\Desktop\강의교안 작업\fig_4455\ch12_샘플\코드 12-1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1" y="1983052"/>
            <a:ext cx="5400599" cy="477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자바스크립트의 타이머 함수를 알아봅니다.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자바스크립트와 jQuery 라이브러리의 이벤트를 활용하는 방법을 알아봅니다.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플러그인을 사용하는 방법을 알아봅니다.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라이브러리를 사용해 갤러리를 만드는 방법을 알아봅니다.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입력 양식 포커스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프레임 애니메이션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생성과 추가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무한 스크롤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플러그인 사용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갤러리</a:t>
            </a:r>
            <a:endParaRPr b="0"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6998" y="2708920"/>
            <a:ext cx="2757170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6176" y="2708920"/>
            <a:ext cx="2757170" cy="22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구현(5)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5. 갤러리 이벤트 연결하기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두 번째 ready 이벤트에 코드 작성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37" descr="C:\Users\acauser2\Desktop\강의교안 작업\fig_4455\ch12_샘플\코드 12-1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213" y="2060848"/>
            <a:ext cx="6198527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구현(6)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6. 갤러리 클릭 이벤트 구현하기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7. 실행하기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</p:txBody>
      </p:sp>
      <p:sp>
        <p:nvSpPr>
          <p:cNvPr id="310" name="Google Shape;310;p3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38" descr="C:\Users\acauser2\Desktop\강의교안 작업\fig_4455\ch12_샘플\코드 12-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376" y="1628800"/>
            <a:ext cx="5694600" cy="367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6016" y="1916832"/>
            <a:ext cx="3557640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1576" y="3645024"/>
            <a:ext cx="3557640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구현(7-1)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8. 갤러리 전체 코드 확인하기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39" descr="C:\Users\acauser2\Desktop\강의교안 작업\fig_4455\ch12_샘플\코드 12-17(a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700808"/>
            <a:ext cx="6166116" cy="38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구현(7-2)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8. 갤러리 전체 코드 확인하기</a:t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9" name="Google Shape;329;p40"/>
          <p:cNvGrpSpPr/>
          <p:nvPr/>
        </p:nvGrpSpPr>
        <p:grpSpPr>
          <a:xfrm>
            <a:off x="574707" y="1628800"/>
            <a:ext cx="6157533" cy="4867310"/>
            <a:chOff x="425128" y="1988840"/>
            <a:chExt cx="6157533" cy="4867310"/>
          </a:xfrm>
        </p:grpSpPr>
        <p:pic>
          <p:nvPicPr>
            <p:cNvPr id="330" name="Google Shape;330;p40" descr="C:\Users\acauser2\Desktop\강의교안 작업\fig_4455\ch12_샘플\코드 12-17(b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1988840"/>
              <a:ext cx="6115117" cy="338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0" descr="C:\Users\acauser2\Desktop\강의교안 작업\fig_4455\ch12_샘플\코드 12-17(c).jpg"/>
            <p:cNvPicPr preferRelativeResize="0"/>
            <p:nvPr/>
          </p:nvPicPr>
          <p:blipFill rotWithShape="1">
            <a:blip r:embed="rId5">
              <a:alphaModFix/>
            </a:blip>
            <a:srcRect t="2909" b="70711"/>
            <a:stretch/>
          </p:blipFill>
          <p:spPr>
            <a:xfrm>
              <a:off x="425128" y="5301209"/>
              <a:ext cx="6156000" cy="1554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구현(7-3)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8. 갤러리 전체 코드 확인하기</a:t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p41" descr="C:\Users\acauser2\Desktop\강의교안 작업\fig_4455\ch12_샘플\코드 12-17(c).jpg"/>
          <p:cNvPicPr preferRelativeResize="0"/>
          <p:nvPr/>
        </p:nvPicPr>
        <p:blipFill rotWithShape="1">
          <a:blip r:embed="rId4">
            <a:alphaModFix/>
          </a:blip>
          <a:srcRect t="31429"/>
          <a:stretch/>
        </p:blipFill>
        <p:spPr>
          <a:xfrm>
            <a:off x="611560" y="1700808"/>
            <a:ext cx="6192688" cy="406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구현(7-4)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8. 갤러리 전체 코드 확인하기</a:t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7" name="Google Shape;347;p42"/>
          <p:cNvGrpSpPr/>
          <p:nvPr/>
        </p:nvGrpSpPr>
        <p:grpSpPr>
          <a:xfrm>
            <a:off x="611560" y="1700809"/>
            <a:ext cx="6228000" cy="4805849"/>
            <a:chOff x="611560" y="1700809"/>
            <a:chExt cx="6228000" cy="4805849"/>
          </a:xfrm>
        </p:grpSpPr>
        <p:pic>
          <p:nvPicPr>
            <p:cNvPr id="348" name="Google Shape;348;p42" descr="C:\Users\acauser2\Desktop\강의교안 작업\fig_4455\ch12_샘플\코드 12-17(d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560" y="1700809"/>
              <a:ext cx="6221490" cy="259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2" descr="C:\Users\acauser2\Desktop\강의교안 작업\fig_4455\ch12_샘플\코드 12-17(e).jpg"/>
            <p:cNvPicPr preferRelativeResize="0"/>
            <p:nvPr/>
          </p:nvPicPr>
          <p:blipFill rotWithShape="1">
            <a:blip r:embed="rId5">
              <a:alphaModFix/>
            </a:blip>
            <a:srcRect t="4954"/>
            <a:stretch/>
          </p:blipFill>
          <p:spPr>
            <a:xfrm>
              <a:off x="611560" y="4077072"/>
              <a:ext cx="6228000" cy="24295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입력 양식 포커스</a:t>
            </a: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입력 양식 포커스 이동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3" name="Google Shape;83;p11" descr="C:\Users\acauser2\Desktop\강의교안 작업\fig_4455\ch12_샘플\그림 12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909" y="1484784"/>
            <a:ext cx="5762183" cy="489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06F815-3B28-73C0-B1A1-EEA07321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31416"/>
            <a:ext cx="6412577" cy="4633296"/>
          </a:xfrm>
          <a:prstGeom prst="rect">
            <a:avLst/>
          </a:prstGeom>
        </p:spPr>
      </p:pic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입력 양식 포커스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12-1] 입력 양식 포커스 자동 설정(1)</a:t>
            </a: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6300192" y="836712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입력 양식 포커스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12-1] 입력 양식 포커스 자동 설정(2)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611559" y="1628800"/>
            <a:ext cx="6142881" cy="3953190"/>
            <a:chOff x="611559" y="1772816"/>
            <a:chExt cx="5919093" cy="3809174"/>
          </a:xfrm>
        </p:grpSpPr>
        <p:pic>
          <p:nvPicPr>
            <p:cNvPr id="100" name="Google Shape;100;p13" descr="C:\Users\acauser2\Desktop\강의교안 작업\fig_4455\ch12_샘플\코드 12-1(b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559" y="1772816"/>
              <a:ext cx="5919093" cy="2664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 descr="C:\Users\acauser2\Desktop\강의교안 작업\fig_4455\ch12_샘플\코드 12-1(c).jpg"/>
            <p:cNvPicPr preferRelativeResize="0"/>
            <p:nvPr/>
          </p:nvPicPr>
          <p:blipFill rotWithShape="1">
            <a:blip r:embed="rId5">
              <a:alphaModFix/>
            </a:blip>
            <a:srcRect t="11157"/>
            <a:stretch/>
          </p:blipFill>
          <p:spPr>
            <a:xfrm>
              <a:off x="611561" y="4243948"/>
              <a:ext cx="5904656" cy="1338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프레임 애니메이션 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특정 시간마다 코드 실행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실시간 검색어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setInterval() 함수 사용 </a:t>
            </a:r>
            <a:endParaRPr/>
          </a:p>
        </p:txBody>
      </p:sp>
      <p:pic>
        <p:nvPicPr>
          <p:cNvPr id="108" name="Google Shape;108;p14" descr="C:\Users\acauser2\Desktop\강의교안 작업\fig_4455\ch12_샘플\표 12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5" y="1340769"/>
            <a:ext cx="4464495" cy="195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C:\Users\acauser2\Desktop\강의교안 작업\fig_4455\ch12_샘플\그림 12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4253438"/>
            <a:ext cx="1806366" cy="258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C:\Users\acauser2\Desktop\강의교안 작업\fig_4455\ch12_샘플\그림 12-3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1800" y="4486260"/>
            <a:ext cx="5443652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프레임 애니메이션 </a:t>
            </a: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12-2] 프레임 애니메이션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폴더 구성</a:t>
            </a:r>
            <a:r>
              <a:rPr lang="ko-KR"/>
              <a:t> 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688" y="1294160"/>
            <a:ext cx="5004048" cy="1298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5"/>
          <p:cNvGrpSpPr/>
          <p:nvPr/>
        </p:nvGrpSpPr>
        <p:grpSpPr>
          <a:xfrm>
            <a:off x="480244" y="2586112"/>
            <a:ext cx="6756052" cy="4221088"/>
            <a:chOff x="192212" y="2636912"/>
            <a:chExt cx="6756052" cy="4221088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192212" y="2636912"/>
              <a:ext cx="5815507" cy="4221088"/>
              <a:chOff x="611559" y="2636912"/>
              <a:chExt cx="5815507" cy="4221088"/>
            </a:xfrm>
          </p:grpSpPr>
          <p:pic>
            <p:nvPicPr>
              <p:cNvPr id="121" name="Google Shape;121;p15" descr="C:\Users\acauser2\Desktop\강의교안 작업\fig_4455\ch12_샘플\코드 12-3(a).jp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11559" y="2636912"/>
                <a:ext cx="5815507" cy="17281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15" descr="C:\Users\acauser2\Desktop\강의교안 작업\fig_4455\ch12_샘플\코드 12-3(b).jpg"/>
              <p:cNvPicPr preferRelativeResize="0"/>
              <p:nvPr/>
            </p:nvPicPr>
            <p:blipFill rotWithShape="1">
              <a:blip r:embed="rId6">
                <a:alphaModFix/>
              </a:blip>
              <a:srcRect t="4019" b="34948"/>
              <a:stretch/>
            </p:blipFill>
            <p:spPr>
              <a:xfrm>
                <a:off x="611560" y="4221088"/>
                <a:ext cx="5804143" cy="26369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" name="Google Shape;123;p15" descr="C:\Users\acauser2\Desktop\강의교안 작업\fig_4455\ch12_샘플\코드 12-3(b).jpg"/>
            <p:cNvPicPr preferRelativeResize="0"/>
            <p:nvPr/>
          </p:nvPicPr>
          <p:blipFill rotWithShape="1">
            <a:blip r:embed="rId6">
              <a:alphaModFix/>
            </a:blip>
            <a:srcRect l="2115" t="64763" r="65035" b="3976"/>
            <a:stretch/>
          </p:blipFill>
          <p:spPr>
            <a:xfrm>
              <a:off x="5027611" y="2891036"/>
              <a:ext cx="1906589" cy="1350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 descr="C:\Users\acauser2\Desktop\강의교안 작업\fig_4455\ch12_샘플\코드 12-3(b).jpg"/>
            <p:cNvPicPr preferRelativeResize="0"/>
            <p:nvPr/>
          </p:nvPicPr>
          <p:blipFill rotWithShape="1">
            <a:blip r:embed="rId6">
              <a:alphaModFix/>
            </a:blip>
            <a:srcRect l="31025" t="66338" r="26333" b="3976"/>
            <a:stretch/>
          </p:blipFill>
          <p:spPr>
            <a:xfrm>
              <a:off x="5724127" y="4077072"/>
              <a:ext cx="1224137" cy="278092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15"/>
          <p:cNvCxnSpPr/>
          <p:nvPr/>
        </p:nvCxnSpPr>
        <p:spPr>
          <a:xfrm>
            <a:off x="5220072" y="2924944"/>
            <a:ext cx="0" cy="23042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6216" y="4365104"/>
            <a:ext cx="2130302" cy="187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jQuery  라이브러리를 활용한 문서 객체 추가 메서드</a:t>
            </a:r>
            <a:endParaRPr/>
          </a:p>
        </p:txBody>
      </p:sp>
      <p:pic>
        <p:nvPicPr>
          <p:cNvPr id="133" name="Google Shape;133;p16" descr="C:\Users\acauser2\Desktop\강의교안 작업\fig_4455\ch12_샘플\표 12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87" y="1478750"/>
            <a:ext cx="5781997" cy="274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C:\Users\acauser2\Desktop\강의교안 작업\fig_4455\ch12_샘플\표 12-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87" y="4292594"/>
            <a:ext cx="3382766" cy="194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화면 슬라이드 쇼(4:3)</PresentationFormat>
  <Paragraphs>170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Noto Sans Symbols</vt:lpstr>
      <vt:lpstr>Dotum</vt:lpstr>
      <vt:lpstr>Malgun Gothic</vt:lpstr>
      <vt:lpstr>Arial</vt:lpstr>
      <vt:lpstr>Verdana</vt:lpstr>
      <vt:lpstr>1_Office 테마</vt:lpstr>
      <vt:lpstr>PowerPoint 프레젠테이션</vt:lpstr>
      <vt:lpstr>12장 자바스크립트와  jQuery 라이브러리 응용</vt:lpstr>
      <vt:lpstr>Contents</vt:lpstr>
      <vt:lpstr>01 입력 양식 포커스</vt:lpstr>
      <vt:lpstr>01 입력 양식 포커스</vt:lpstr>
      <vt:lpstr>01 입력 양식 포커스</vt:lpstr>
      <vt:lpstr>02 프레임 애니메이션 </vt:lpstr>
      <vt:lpstr>02 프레임 애니메이션 </vt:lpstr>
      <vt:lpstr>03 문서 객체 생성과 추가</vt:lpstr>
      <vt:lpstr>03 문서 객체 생성과 추가</vt:lpstr>
      <vt:lpstr>03 문서 객체 생성과 추가</vt:lpstr>
      <vt:lpstr>03 문서 객체 생성과 추가</vt:lpstr>
      <vt:lpstr>04 무한스크롤</vt:lpstr>
      <vt:lpstr>04 무한스크롤</vt:lpstr>
      <vt:lpstr>04 무한스크롤</vt:lpstr>
      <vt:lpstr>04 무한스크롤</vt:lpstr>
      <vt:lpstr>05 플러그인 사용</vt:lpstr>
      <vt:lpstr>05 플러그인 사용</vt:lpstr>
      <vt:lpstr>05 플러그인 사용</vt:lpstr>
      <vt:lpstr>05 플러그인 사용</vt:lpstr>
      <vt:lpstr>05 플러그인 사용</vt:lpstr>
      <vt:lpstr>05 플러그인 사용</vt:lpstr>
      <vt:lpstr>05 플러그인 사용</vt:lpstr>
      <vt:lpstr>05 플러그인 사용</vt:lpstr>
      <vt:lpstr>06 갤러리</vt:lpstr>
      <vt:lpstr>06 갤러리</vt:lpstr>
      <vt:lpstr>06 갤러리</vt:lpstr>
      <vt:lpstr>06 갤러리</vt:lpstr>
      <vt:lpstr>06 갤러리</vt:lpstr>
      <vt:lpstr>06 갤러리</vt:lpstr>
      <vt:lpstr>06 갤러리</vt:lpstr>
      <vt:lpstr>06 갤러리</vt:lpstr>
      <vt:lpstr>06 갤러리</vt:lpstr>
      <vt:lpstr>06 갤러리</vt:lpstr>
      <vt:lpstr>06 갤러리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마케팅팀</cp:lastModifiedBy>
  <cp:revision>1</cp:revision>
  <dcterms:modified xsi:type="dcterms:W3CDTF">2022-12-27T03:21:00Z</dcterms:modified>
</cp:coreProperties>
</file>